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9" r:id="rId2"/>
    <p:sldId id="271" r:id="rId3"/>
    <p:sldId id="258" r:id="rId4"/>
    <p:sldId id="257" r:id="rId5"/>
    <p:sldId id="274" r:id="rId6"/>
    <p:sldId id="272" r:id="rId7"/>
    <p:sldId id="275" r:id="rId8"/>
    <p:sldId id="273" r:id="rId9"/>
    <p:sldId id="276" r:id="rId10"/>
    <p:sldId id="256" r:id="rId11"/>
  </p:sldIdLst>
  <p:sldSz cx="18288000" cy="10287000"/>
  <p:notesSz cx="6858000" cy="9144000"/>
  <p:embeddedFontLst>
    <p:embeddedFont>
      <p:font typeface="Georgia" panose="02040502050405020303" pitchFamily="18" charset="0"/>
      <p:regular r:id="rId13"/>
      <p:bold r:id="rId14"/>
      <p:italic r:id="rId15"/>
      <p:boldItalic r:id="rId16"/>
    </p:embeddedFont>
    <p:embeddedFont>
      <p:font typeface="Open Sauce Heavy" panose="020B0604020202020204" charset="0"/>
      <p:regular r:id="rId17"/>
    </p:embeddedFont>
    <p:embeddedFont>
      <p:font typeface="Open Sauce Light" panose="020B0604020202020204" charset="0"/>
      <p:regular r:id="rId18"/>
    </p:embeddedFont>
    <p:embeddedFont>
      <p:font typeface="Open Sauce Semi-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692380-C017-45B4-941A-439B51BC2BD4}" v="1127" dt="2024-12-03T07:01:52.021"/>
    <p1510:client id="{6812E253-F354-4B45-BA25-7963D2ECB5CD}" v="275" dt="2024-12-02T08:54:53.562"/>
    <p1510:client id="{96685936-72FD-B028-7462-12BA655BE1C1}" v="31" dt="2024-12-03T16:47:34.714"/>
    <p1510:client id="{BAEB841E-9E99-5316-D715-987A212DD444}" v="3" dt="2024-12-02T08:00:24.166"/>
    <p1510:client id="{CE7AF962-6F02-7D4F-8178-6D6F346493E4}" v="32" dt="2024-12-03T06:57:40.8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396C8-136E-47B6-8592-35FC1864D324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0B48EC-42DA-4960-9ECE-6252D2A77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29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0B48EC-42DA-4960-9ECE-6252D2A774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69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0B48EC-42DA-4960-9ECE-6252D2A774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31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88568-5C3C-581E-944E-533C6FABE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801272-7AB8-48F4-3764-164198B127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0C14C5-ECB7-96A5-229D-145EC6B06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4167C-5624-89FA-1BFA-2750433E63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0B48EC-42DA-4960-9ECE-6252D2A774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571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102BFA-DF8B-F280-3D4A-D6579BAF7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C09ED5-0A6C-C40E-0BD2-96616848E0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D452AF-8C05-18F4-FB19-A49D194849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DA06B-AA1E-C050-3C3A-EFDA7F0B82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0B48EC-42DA-4960-9ECE-6252D2A774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11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F2776-FC17-937E-E090-130CB4AC8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B1229-E9B7-0BAC-C801-35CD6781DD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76B6BD-728D-8732-7EC2-453CCB8FE1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BDEB5-77E5-769F-F7CF-BC856EF75D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0B48EC-42DA-4960-9ECE-6252D2A774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89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3E47E4-EB8B-675D-46AC-3F595FEBB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E7AAEF-407F-E30A-CD6A-E49A2A4888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DA381B-DBE9-37FB-02DE-EB1F56091E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0B1315-1336-3717-F89B-55AED89EE4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0B48EC-42DA-4960-9ECE-6252D2A774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636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A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9139237" y="-6945010"/>
            <a:ext cx="9525" cy="16230600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 rot="-5400000">
            <a:off x="6067213" y="34787"/>
            <a:ext cx="9525" cy="10086550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2045436" y="1477996"/>
            <a:ext cx="5213864" cy="7992051"/>
          </a:xfrm>
          <a:custGeom>
            <a:avLst/>
            <a:gdLst/>
            <a:ahLst/>
            <a:cxnLst/>
            <a:rect l="l" t="t" r="r" b="b"/>
            <a:pathLst>
              <a:path w="5213864" h="7992051">
                <a:moveTo>
                  <a:pt x="0" y="0"/>
                </a:moveTo>
                <a:lnTo>
                  <a:pt x="5213864" y="0"/>
                </a:lnTo>
                <a:lnTo>
                  <a:pt x="5213864" y="7992051"/>
                </a:lnTo>
                <a:lnTo>
                  <a:pt x="0" y="79920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4913" t="-16264" r="-167145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028700" y="1477996"/>
            <a:ext cx="7339534" cy="3216208"/>
            <a:chOff x="0" y="0"/>
            <a:chExt cx="9786046" cy="4288277"/>
          </a:xfrm>
        </p:grpSpPr>
        <p:sp>
          <p:nvSpPr>
            <p:cNvPr id="6" name="TextBox 6"/>
            <p:cNvSpPr txBox="1"/>
            <p:nvPr/>
          </p:nvSpPr>
          <p:spPr>
            <a:xfrm>
              <a:off x="0" y="3763132"/>
              <a:ext cx="9786046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b="1">
                  <a:solidFill>
                    <a:srgbClr val="423F39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A private venture capital firm founded in 2011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9786046" cy="3556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560"/>
                </a:lnSpc>
              </a:pPr>
              <a:r>
                <a:rPr lang="en-US" sz="8800" b="1">
                  <a:solidFill>
                    <a:srgbClr val="423F39"/>
                  </a:solidFill>
                  <a:latin typeface="Open Sauce Heavy"/>
                  <a:ea typeface="Open Sauce Heavy"/>
                  <a:cs typeface="Open Sauce Heavy"/>
                  <a:sym typeface="Open Sauce Heavy"/>
                </a:rPr>
                <a:t>About Altaviana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570787" y="5729510"/>
            <a:ext cx="3573213" cy="2821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423F39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Presentations are communication tools that can be used as demonstrations, lectures, speeches, reports, and more. It is mostly presented before an audience. It serves a variety of purposes, making presentations powerful tools for convincing and teaching.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729510"/>
            <a:ext cx="3554191" cy="2821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423F39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Presentations are communication tools that can be used as demonstrations, lectures, speeches, reports, and more. It is mostly presented before an audience. It serves a variety of purposes, making presentations powerful tools for convincing and teaching.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9320669"/>
            <a:ext cx="518740" cy="149378"/>
            <a:chOff x="0" y="0"/>
            <a:chExt cx="1764111" cy="508000"/>
          </a:xfrm>
        </p:grpSpPr>
        <p:sp>
          <p:nvSpPr>
            <p:cNvPr id="11" name="Freeform 11"/>
            <p:cNvSpPr/>
            <p:nvPr/>
          </p:nvSpPr>
          <p:spPr>
            <a:xfrm>
              <a:off x="0" y="215900"/>
              <a:ext cx="1468201" cy="76200"/>
            </a:xfrm>
            <a:custGeom>
              <a:avLst/>
              <a:gdLst/>
              <a:ahLst/>
              <a:cxnLst/>
              <a:rect l="l" t="t" r="r" b="b"/>
              <a:pathLst>
                <a:path w="1468201" h="76200">
                  <a:moveTo>
                    <a:pt x="0" y="0"/>
                  </a:moveTo>
                  <a:lnTo>
                    <a:pt x="1468201" y="0"/>
                  </a:lnTo>
                  <a:lnTo>
                    <a:pt x="146820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423F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8946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423F39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4" name="Picture 13" descr="Hand and arrows pointing up">
            <a:extLst>
              <a:ext uri="{FF2B5EF4-FFF2-40B4-BE49-F238E27FC236}">
                <a16:creationId xmlns:a16="http://schemas.microsoft.com/office/drawing/2014/main" id="{20D9EF3E-52FC-AC89-156D-61C0401CB5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994" y="38829"/>
            <a:ext cx="18875994" cy="10304224"/>
          </a:xfrm>
          <a:prstGeom prst="rect">
            <a:avLst/>
          </a:prstGeom>
        </p:spPr>
      </p:pic>
      <p:sp>
        <p:nvSpPr>
          <p:cNvPr id="13" name="TextBox 5">
            <a:extLst>
              <a:ext uri="{FF2B5EF4-FFF2-40B4-BE49-F238E27FC236}">
                <a16:creationId xmlns:a16="http://schemas.microsoft.com/office/drawing/2014/main" id="{E0AACEFE-0624-92CB-0003-448827EA565A}"/>
              </a:ext>
            </a:extLst>
          </p:cNvPr>
          <p:cNvSpPr txBox="1"/>
          <p:nvPr/>
        </p:nvSpPr>
        <p:spPr>
          <a:xfrm>
            <a:off x="605772" y="1743549"/>
            <a:ext cx="17326627" cy="22864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77"/>
              </a:lnSpc>
            </a:pPr>
            <a:r>
              <a:rPr lang="en-US" sz="6000" b="1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Open Sauce Heavy" panose="020B0604020202020204" charset="0"/>
              </a:rPr>
              <a:t>Hospital Readmissions for Diabetic Patients: A Predictive Modeling Approach </a:t>
            </a:r>
            <a:endParaRPr lang="en-US" sz="6000" b="1">
              <a:solidFill>
                <a:schemeClr val="accent5">
                  <a:lumMod val="20000"/>
                  <a:lumOff val="80000"/>
                </a:schemeClr>
              </a:solidFill>
              <a:latin typeface="Open Sauce Heavy" panose="020B0604020202020204" charset="0"/>
              <a:ea typeface="Open Sauce Heavy"/>
              <a:cs typeface="Open Sauce Heavy"/>
              <a:sym typeface="Open Sauce Heavy"/>
            </a:endParaRPr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F49147F1-39AD-FEF3-B88D-B96F2007244E}"/>
              </a:ext>
            </a:extLst>
          </p:cNvPr>
          <p:cNvSpPr txBox="1"/>
          <p:nvPr/>
        </p:nvSpPr>
        <p:spPr>
          <a:xfrm>
            <a:off x="605772" y="8194700"/>
            <a:ext cx="9317799" cy="14824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377"/>
              </a:lnSpc>
            </a:pPr>
            <a:r>
              <a:rPr lang="en-US" sz="2800" b="1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Georgia" panose="02040502050405020303" pitchFamily="18" charset="0"/>
              </a:rPr>
              <a:t>Group 14: </a:t>
            </a:r>
          </a:p>
          <a:p>
            <a:pPr algn="l"/>
            <a:r>
              <a:rPr lang="en-US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Georgia" panose="02040502050405020303" pitchFamily="18" charset="0"/>
              </a:rPr>
              <a:t>Darsh Pinal </a:t>
            </a:r>
            <a:r>
              <a:rPr lang="en-US" err="1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Georgia" panose="02040502050405020303" pitchFamily="18" charset="0"/>
              </a:rPr>
              <a:t>Jogani</a:t>
            </a:r>
            <a:r>
              <a:rPr lang="en-US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Georgia" panose="02040502050405020303" pitchFamily="18" charset="0"/>
              </a:rPr>
              <a:t>, </a:t>
            </a:r>
            <a:r>
              <a:rPr lang="en-US">
                <a:solidFill>
                  <a:schemeClr val="accent5">
                    <a:lumMod val="20000"/>
                    <a:lumOff val="80000"/>
                  </a:schemeClr>
                </a:solidFill>
                <a:latin typeface="Georgia" panose="02040502050405020303" pitchFamily="18" charset="0"/>
              </a:rPr>
              <a:t>S</a:t>
            </a:r>
            <a:r>
              <a:rPr lang="en-US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Georgia" panose="02040502050405020303" pitchFamily="18" charset="0"/>
              </a:rPr>
              <a:t>hally Preethika Mani, </a:t>
            </a:r>
            <a:r>
              <a:rPr lang="en-US" err="1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Georgia" panose="02040502050405020303" pitchFamily="18" charset="0"/>
              </a:rPr>
              <a:t>Thriksha</a:t>
            </a:r>
            <a:r>
              <a:rPr lang="en-US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Georgia" panose="02040502050405020303" pitchFamily="18" charset="0"/>
              </a:rPr>
              <a:t> </a:t>
            </a:r>
            <a:r>
              <a:rPr lang="en-US" err="1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Georgia" panose="02040502050405020303" pitchFamily="18" charset="0"/>
              </a:rPr>
              <a:t>Giriraju</a:t>
            </a:r>
            <a:r>
              <a:rPr lang="en-US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Georgia" panose="02040502050405020303" pitchFamily="18" charset="0"/>
              </a:rPr>
              <a:t>, Zeeshan Ahmad</a:t>
            </a:r>
            <a:endParaRPr lang="en-US" sz="5400">
              <a:solidFill>
                <a:schemeClr val="accent5">
                  <a:lumMod val="20000"/>
                  <a:lumOff val="80000"/>
                </a:schemeClr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353579A6-E6D6-B75C-1AF6-84786E3EBC53}"/>
              </a:ext>
            </a:extLst>
          </p:cNvPr>
          <p:cNvSpPr txBox="1"/>
          <p:nvPr/>
        </p:nvSpPr>
        <p:spPr>
          <a:xfrm>
            <a:off x="12915901" y="8810036"/>
            <a:ext cx="5213864" cy="10220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77"/>
              </a:lnSpc>
            </a:pPr>
            <a:r>
              <a:rPr lang="en-US" sz="2800" b="1">
                <a:solidFill>
                  <a:schemeClr val="accent5">
                    <a:lumMod val="20000"/>
                    <a:lumOff val="80000"/>
                  </a:schemeClr>
                </a:solidFill>
                <a:latin typeface="Open Sauce Heavy" panose="020B0604020202020204" charset="0"/>
                <a:ea typeface="Open Sauce Heavy"/>
                <a:cs typeface="Open Sauce Heavy"/>
                <a:sym typeface="Open Sauce Heavy"/>
              </a:rPr>
              <a:t>BUAN 6356.006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Genetic test results on a digital tablet">
            <a:extLst>
              <a:ext uri="{FF2B5EF4-FFF2-40B4-BE49-F238E27FC236}">
                <a16:creationId xmlns:a16="http://schemas.microsoft.com/office/drawing/2014/main" id="{37448D42-CA56-F1A3-6D5F-F844897A3D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039600" y="0"/>
            <a:ext cx="6523972" cy="5143500"/>
          </a:xfrm>
          <a:prstGeom prst="rect">
            <a:avLst/>
          </a:prstGeom>
        </p:spPr>
      </p:pic>
      <p:pic>
        <p:nvPicPr>
          <p:cNvPr id="16" name="Picture 15" descr="Person with stethoscope using tablet">
            <a:extLst>
              <a:ext uri="{FF2B5EF4-FFF2-40B4-BE49-F238E27FC236}">
                <a16:creationId xmlns:a16="http://schemas.microsoft.com/office/drawing/2014/main" id="{9AE66F2C-902D-2244-45A4-D5EE6339E4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600" y="5133950"/>
            <a:ext cx="6523972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400EFBA-670C-1615-A7D2-DE7A56ED7C80}"/>
              </a:ext>
            </a:extLst>
          </p:cNvPr>
          <p:cNvSpPr txBox="1"/>
          <p:nvPr/>
        </p:nvSpPr>
        <p:spPr>
          <a:xfrm>
            <a:off x="1047750" y="3959077"/>
            <a:ext cx="9283700" cy="1174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5400" b="1">
                <a:solidFill>
                  <a:schemeClr val="tx2">
                    <a:lumMod val="75000"/>
                  </a:schemeClr>
                </a:solidFill>
                <a:latin typeface="Open Sauce Heavy" panose="020B0604020202020204" charset="0"/>
                <a:ea typeface="Open Sauce Heavy"/>
                <a:cs typeface="Open Sauce Heavy"/>
                <a:sym typeface="Open Sauce Heavy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81E80B-6A29-F723-0384-074A4508C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C47D854A-51D0-CC8C-3073-DBE4A58056A1}"/>
              </a:ext>
            </a:extLst>
          </p:cNvPr>
          <p:cNvSpPr txBox="1"/>
          <p:nvPr/>
        </p:nvSpPr>
        <p:spPr>
          <a:xfrm>
            <a:off x="685800" y="2564542"/>
            <a:ext cx="10299700" cy="5539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000">
                <a:solidFill>
                  <a:schemeClr val="tx2">
                    <a:lumMod val="50000"/>
                  </a:schemeClr>
                </a:solidFill>
              </a:rPr>
              <a:t>To analyze the </a:t>
            </a:r>
            <a:r>
              <a:rPr lang="en-US" sz="3000" b="1">
                <a:solidFill>
                  <a:schemeClr val="tx2">
                    <a:lumMod val="50000"/>
                  </a:schemeClr>
                </a:solidFill>
              </a:rPr>
              <a:t>Diabetes Data from 130 US Hospitals (1999–2008)</a:t>
            </a:r>
            <a:r>
              <a:rPr lang="en-US" sz="3000">
                <a:solidFill>
                  <a:schemeClr val="tx2">
                    <a:lumMod val="50000"/>
                  </a:schemeClr>
                </a:solidFill>
              </a:rPr>
              <a:t>, comprising 101,766 patient records with 47 attributes (7 numerical, 40 categorical), and leverage advanced data mining techniques to:</a:t>
            </a:r>
          </a:p>
          <a:p>
            <a:endParaRPr lang="en-US" sz="3000">
              <a:solidFill>
                <a:schemeClr val="tx2">
                  <a:lumMod val="50000"/>
                </a:schemeClr>
              </a:solidFill>
            </a:endParaRPr>
          </a:p>
          <a:p>
            <a:pPr>
              <a:buFont typeface="+mj-lt"/>
              <a:buAutoNum type="arabicPeriod"/>
            </a:pPr>
            <a:r>
              <a:rPr lang="en-US" sz="3000" b="1">
                <a:solidFill>
                  <a:schemeClr val="tx2">
                    <a:lumMod val="50000"/>
                  </a:schemeClr>
                </a:solidFill>
              </a:rPr>
              <a:t>Uncover Patterns</a:t>
            </a:r>
            <a:r>
              <a:rPr lang="en-US" sz="3000">
                <a:solidFill>
                  <a:schemeClr val="tx2">
                    <a:lumMod val="50000"/>
                  </a:schemeClr>
                </a:solidFill>
              </a:rPr>
              <a:t>: Use Predictive models to identify relationships between diagnoses (diag_1, diag_2, diag_3), readmission rates, and diabetes treatments.</a:t>
            </a:r>
          </a:p>
          <a:p>
            <a:pPr>
              <a:buFont typeface="+mj-lt"/>
              <a:buAutoNum type="arabicPeriod"/>
            </a:pPr>
            <a:endParaRPr lang="en-US" sz="300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3000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lang="en-US" sz="3000" b="1">
                <a:solidFill>
                  <a:schemeClr val="tx2">
                    <a:lumMod val="50000"/>
                  </a:schemeClr>
                </a:solidFill>
              </a:rPr>
              <a:t>Predict Outcomes</a:t>
            </a:r>
            <a:r>
              <a:rPr lang="en-US" sz="3000">
                <a:solidFill>
                  <a:schemeClr val="tx2">
                    <a:lumMod val="50000"/>
                  </a:schemeClr>
                </a:solidFill>
              </a:rPr>
              <a:t>: Use Logistic regression and random forest to forecast readmissions and optimize treatment plans for improved healthcare delivery.</a:t>
            </a:r>
          </a:p>
        </p:txBody>
      </p:sp>
      <p:pic>
        <p:nvPicPr>
          <p:cNvPr id="14" name="Picture 13" descr="Genetic test results on a digital tablet">
            <a:extLst>
              <a:ext uri="{FF2B5EF4-FFF2-40B4-BE49-F238E27FC236}">
                <a16:creationId xmlns:a16="http://schemas.microsoft.com/office/drawing/2014/main" id="{21EA9AEF-8DFD-6071-FBEF-839016B66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039600" y="0"/>
            <a:ext cx="6523972" cy="5143500"/>
          </a:xfrm>
          <a:prstGeom prst="rect">
            <a:avLst/>
          </a:prstGeom>
        </p:spPr>
      </p:pic>
      <p:pic>
        <p:nvPicPr>
          <p:cNvPr id="16" name="Picture 15" descr="Person with stethoscope using tablet">
            <a:extLst>
              <a:ext uri="{FF2B5EF4-FFF2-40B4-BE49-F238E27FC236}">
                <a16:creationId xmlns:a16="http://schemas.microsoft.com/office/drawing/2014/main" id="{5DE8692A-7CAF-C845-A513-D9AD254BE4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600" y="5133950"/>
            <a:ext cx="6523972" cy="5143500"/>
          </a:xfrm>
          <a:prstGeom prst="rect">
            <a:avLst/>
          </a:prstGeo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EDED1EA8-A9A3-2529-C21E-8572EFA1AEF8}"/>
              </a:ext>
            </a:extLst>
          </p:cNvPr>
          <p:cNvSpPr txBox="1"/>
          <p:nvPr/>
        </p:nvSpPr>
        <p:spPr>
          <a:xfrm>
            <a:off x="718751" y="810871"/>
            <a:ext cx="8610600" cy="11002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6000" b="1">
                <a:solidFill>
                  <a:schemeClr val="tx2">
                    <a:lumMod val="50000"/>
                  </a:schemeClr>
                </a:solidFill>
                <a:latin typeface="Open Sauce Heavy" panose="020B0604020202020204" charset="0"/>
                <a:ea typeface="Open Sauce Heavy"/>
                <a:cs typeface="Open Sauce Heavy"/>
                <a:sym typeface="Open Sauce Heavy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19388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>
            <a:extLst>
              <a:ext uri="{FF2B5EF4-FFF2-40B4-BE49-F238E27FC236}">
                <a16:creationId xmlns:a16="http://schemas.microsoft.com/office/drawing/2014/main" id="{E4BAA4A0-B7F3-7560-5CE1-8A23AFE0CA30}"/>
              </a:ext>
            </a:extLst>
          </p:cNvPr>
          <p:cNvSpPr txBox="1"/>
          <p:nvPr/>
        </p:nvSpPr>
        <p:spPr>
          <a:xfrm>
            <a:off x="1778000" y="342900"/>
            <a:ext cx="14732000" cy="11356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6000" b="1">
                <a:solidFill>
                  <a:schemeClr val="accent5">
                    <a:lumMod val="20000"/>
                    <a:lumOff val="80000"/>
                  </a:schemeClr>
                </a:solidFill>
                <a:latin typeface="Open Sauce Heavy" panose="020B0604020202020204" charset="0"/>
                <a:ea typeface="Open Sauce Heavy"/>
                <a:cs typeface="Open Sauce Heavy"/>
                <a:sym typeface="Open Sauce Heavy"/>
              </a:rPr>
              <a:t>Objective</a:t>
            </a:r>
            <a:endParaRPr lang="en-US" sz="8000" b="1">
              <a:solidFill>
                <a:schemeClr val="accent5">
                  <a:lumMod val="20000"/>
                  <a:lumOff val="80000"/>
                </a:schemeClr>
              </a:solidFill>
              <a:latin typeface="Open Sauce Heavy" panose="020B0604020202020204" charset="0"/>
              <a:ea typeface="Open Sauce Heavy"/>
              <a:cs typeface="Open Sauce Heavy"/>
              <a:sym typeface="Open Sauce Heavy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7766FEC3-E740-2981-6004-50FB3F1FAEDB}"/>
              </a:ext>
            </a:extLst>
          </p:cNvPr>
          <p:cNvSpPr txBox="1"/>
          <p:nvPr/>
        </p:nvSpPr>
        <p:spPr>
          <a:xfrm>
            <a:off x="685800" y="1760445"/>
            <a:ext cx="17145000" cy="82176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000" b="1">
                <a:solidFill>
                  <a:schemeClr val="accent1">
                    <a:lumMod val="20000"/>
                    <a:lumOff val="80000"/>
                  </a:schemeClr>
                </a:solidFill>
              </a:rPr>
              <a:t>The Challenge</a:t>
            </a:r>
          </a:p>
          <a:p>
            <a:r>
              <a:rPr lang="en-US" sz="3000">
                <a:solidFill>
                  <a:schemeClr val="accent1">
                    <a:lumMod val="20000"/>
                    <a:lumOff val="80000"/>
                  </a:schemeClr>
                </a:solidFill>
              </a:rPr>
              <a:t>Healthcare providers face rising costs, evolving patient needs, and regulatory demands, with much of the vast data from EHRs and clinical trials remaining underutilized.</a:t>
            </a:r>
          </a:p>
          <a:p>
            <a:endParaRPr lang="en-US" sz="320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sz="4000" b="1">
                <a:solidFill>
                  <a:schemeClr val="accent1">
                    <a:lumMod val="20000"/>
                    <a:lumOff val="80000"/>
                  </a:schemeClr>
                </a:solidFill>
              </a:rPr>
              <a:t>The Opportunity</a:t>
            </a:r>
          </a:p>
          <a:p>
            <a:r>
              <a:rPr lang="en-US" sz="3000">
                <a:solidFill>
                  <a:schemeClr val="accent1">
                    <a:lumMod val="20000"/>
                    <a:lumOff val="80000"/>
                  </a:schemeClr>
                </a:solidFill>
              </a:rPr>
              <a:t>Advanced analytics can transform raw data into actionable insights, improving diabetic patient outcomes, reducing their readmissions, and optimizing resources.</a:t>
            </a:r>
          </a:p>
          <a:p>
            <a:endParaRPr lang="en-US" sz="320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sz="4000" b="1">
                <a:solidFill>
                  <a:schemeClr val="accent1">
                    <a:lumMod val="20000"/>
                    <a:lumOff val="80000"/>
                  </a:schemeClr>
                </a:solidFill>
              </a:rPr>
              <a:t>Our Approach</a:t>
            </a:r>
          </a:p>
          <a:p>
            <a:r>
              <a:rPr lang="en-US" sz="3000">
                <a:solidFill>
                  <a:schemeClr val="accent1">
                    <a:lumMod val="20000"/>
                    <a:lumOff val="80000"/>
                  </a:schemeClr>
                </a:solidFill>
              </a:rPr>
              <a:t>Using diabetes data from 130 hospitals, we apply Data Selection, Data Pre-Processing, Exploratory data analysis and predictive modeling to enable: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>
                <a:solidFill>
                  <a:schemeClr val="accent1">
                    <a:lumMod val="20000"/>
                    <a:lumOff val="80000"/>
                  </a:schemeClr>
                </a:solidFill>
              </a:rPr>
              <a:t>Personalized care.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>
                <a:solidFill>
                  <a:schemeClr val="accent1">
                    <a:lumMod val="20000"/>
                    <a:lumOff val="80000"/>
                  </a:schemeClr>
                </a:solidFill>
              </a:rPr>
              <a:t>Better resource allocation.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>
                <a:solidFill>
                  <a:schemeClr val="accent1">
                    <a:lumMod val="20000"/>
                    <a:lumOff val="80000"/>
                  </a:schemeClr>
                </a:solidFill>
              </a:rPr>
              <a:t>Proactive disease management.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sz="4000" b="1">
                <a:solidFill>
                  <a:schemeClr val="accent1">
                    <a:lumMod val="20000"/>
                    <a:lumOff val="80000"/>
                  </a:schemeClr>
                </a:solidFill>
              </a:rPr>
              <a:t>Goal:</a:t>
            </a:r>
            <a:r>
              <a:rPr lang="en-US" sz="400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000">
                <a:solidFill>
                  <a:schemeClr val="accent1">
                    <a:lumMod val="20000"/>
                    <a:lumOff val="80000"/>
                  </a:schemeClr>
                </a:solidFill>
              </a:rPr>
              <a:t>Drive efficient, patient-centered healthcare through data-driven solutions</a:t>
            </a:r>
            <a:r>
              <a:rPr lang="en-US" sz="3200">
                <a:solidFill>
                  <a:schemeClr val="accent1">
                    <a:lumMod val="20000"/>
                    <a:lumOff val="80000"/>
                  </a:schemeClr>
                </a:solidFill>
              </a:rPr>
              <a:t>.</a:t>
            </a:r>
            <a:endParaRPr lang="en-US" sz="40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79844" y="382697"/>
            <a:ext cx="9564256" cy="11192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6600" b="1">
                <a:solidFill>
                  <a:schemeClr val="accent5">
                    <a:lumMod val="20000"/>
                    <a:lumOff val="80000"/>
                  </a:schemeClr>
                </a:solidFill>
                <a:latin typeface="Georgia" panose="02040502050405020303" pitchFamily="18" charset="0"/>
                <a:ea typeface="Open Sauce Heavy"/>
                <a:cs typeface="Open Sauce Heavy"/>
                <a:sym typeface="Open Sauce Heavy"/>
              </a:rPr>
              <a:t>Data Description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60403" y="4574822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660403" y="8872981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05 </a:t>
            </a:r>
          </a:p>
        </p:txBody>
      </p:sp>
      <p:sp>
        <p:nvSpPr>
          <p:cNvPr id="21" name="AutoShape 21"/>
          <p:cNvSpPr/>
          <p:nvPr/>
        </p:nvSpPr>
        <p:spPr>
          <a:xfrm rot="-5400000">
            <a:off x="12445787" y="178013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2" name="AutoShape 22"/>
          <p:cNvSpPr/>
          <p:nvPr/>
        </p:nvSpPr>
        <p:spPr>
          <a:xfrm rot="-5400000">
            <a:off x="12445787" y="283909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3" name="AutoShape 23"/>
          <p:cNvSpPr/>
          <p:nvPr/>
        </p:nvSpPr>
        <p:spPr>
          <a:xfrm rot="-5400000">
            <a:off x="12445787" y="3898060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4" name="AutoShape 24"/>
          <p:cNvSpPr/>
          <p:nvPr/>
        </p:nvSpPr>
        <p:spPr>
          <a:xfrm rot="-5400000">
            <a:off x="12445787" y="4957020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5" name="AutoShape 25"/>
          <p:cNvSpPr/>
          <p:nvPr/>
        </p:nvSpPr>
        <p:spPr>
          <a:xfrm rot="-5400000">
            <a:off x="12445787" y="6001332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pic>
        <p:nvPicPr>
          <p:cNvPr id="31" name="Picture 30" descr="People with tablet">
            <a:extLst>
              <a:ext uri="{FF2B5EF4-FFF2-40B4-BE49-F238E27FC236}">
                <a16:creationId xmlns:a16="http://schemas.microsoft.com/office/drawing/2014/main" id="{CEF84098-E7DD-C022-A573-2C8C8279A7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200" y="0"/>
            <a:ext cx="8106234" cy="1032827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DECB105-E40F-E694-7AFC-F8F5B5402ADB}"/>
              </a:ext>
            </a:extLst>
          </p:cNvPr>
          <p:cNvSpPr txBox="1"/>
          <p:nvPr/>
        </p:nvSpPr>
        <p:spPr>
          <a:xfrm>
            <a:off x="379843" y="2264707"/>
            <a:ext cx="9144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chemeClr val="accent5">
                    <a:lumMod val="20000"/>
                    <a:lumOff val="80000"/>
                  </a:schemeClr>
                </a:solidFill>
              </a:rPr>
              <a:t>Dataset: Diabetes 130-US hospitals dataset (1999–2008)</a:t>
            </a:r>
          </a:p>
          <a:p>
            <a:endParaRPr lang="en-US" sz="360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chemeClr val="accent5">
                    <a:lumMod val="20000"/>
                    <a:lumOff val="80000"/>
                  </a:schemeClr>
                </a:solidFill>
              </a:rPr>
              <a:t>Key Features: Patient demographics, admission details, medical information, visit history</a:t>
            </a:r>
          </a:p>
          <a:p>
            <a:endParaRPr lang="en-US" sz="360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chemeClr val="accent5">
                    <a:lumMod val="20000"/>
                    <a:lumOff val="80000"/>
                  </a:schemeClr>
                </a:solidFill>
              </a:rPr>
              <a:t>Target Variable: Readmission status within 30 days</a:t>
            </a:r>
          </a:p>
          <a:p>
            <a:endParaRPr lang="en-US" sz="360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chemeClr val="accent5">
                    <a:lumMod val="20000"/>
                    <a:lumOff val="80000"/>
                  </a:schemeClr>
                </a:solidFill>
              </a:rPr>
              <a:t>Focus: Predicting early readmissions to improve care quality.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F8F433-999A-D31C-75FD-7DBC2634D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Genetic test results on a digital tablet">
            <a:extLst>
              <a:ext uri="{FF2B5EF4-FFF2-40B4-BE49-F238E27FC236}">
                <a16:creationId xmlns:a16="http://schemas.microsoft.com/office/drawing/2014/main" id="{864C4355-69AF-FECF-5D64-0CEA77B04B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039600" y="0"/>
            <a:ext cx="6523972" cy="5143500"/>
          </a:xfrm>
          <a:prstGeom prst="rect">
            <a:avLst/>
          </a:prstGeom>
        </p:spPr>
      </p:pic>
      <p:pic>
        <p:nvPicPr>
          <p:cNvPr id="16" name="Picture 15" descr="Person with stethoscope using tablet">
            <a:extLst>
              <a:ext uri="{FF2B5EF4-FFF2-40B4-BE49-F238E27FC236}">
                <a16:creationId xmlns:a16="http://schemas.microsoft.com/office/drawing/2014/main" id="{9FD02197-DB1E-B574-AEFA-E6BB83C4F5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600" y="5133950"/>
            <a:ext cx="6523972" cy="5143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294377-C69D-7B88-094F-0051E2CD8B70}"/>
              </a:ext>
            </a:extLst>
          </p:cNvPr>
          <p:cNvSpPr txBox="1"/>
          <p:nvPr/>
        </p:nvSpPr>
        <p:spPr>
          <a:xfrm>
            <a:off x="849841" y="3128139"/>
            <a:ext cx="1000971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 b="1">
                <a:solidFill>
                  <a:schemeClr val="tx2"/>
                </a:solidFill>
                <a:latin typeface="Open Sauce Heavy" panose="020B0604020202020204" charset="0"/>
              </a:rPr>
              <a:t>  </a:t>
            </a:r>
            <a:r>
              <a:rPr lang="en-US" sz="2800">
                <a:solidFill>
                  <a:schemeClr val="tx2"/>
                </a:solidFill>
              </a:rPr>
              <a:t>Data selection: Identifying and preparing the data for Analysis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sz="2800">
              <a:solidFill>
                <a:schemeClr val="tx2"/>
              </a:solidFill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>
                <a:solidFill>
                  <a:schemeClr val="tx2"/>
                </a:solidFill>
              </a:rPr>
              <a:t> Data Cleaning: Addressed missing values and ensured consistency.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sz="2800">
              <a:solidFill>
                <a:schemeClr val="tx2"/>
              </a:solidFill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>
                <a:solidFill>
                  <a:schemeClr val="tx2"/>
                </a:solidFill>
              </a:rPr>
              <a:t>Data Preprocessing: Transformed and filtered data for analysis.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sz="2800">
              <a:solidFill>
                <a:schemeClr val="tx2"/>
              </a:solidFill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>
                <a:solidFill>
                  <a:schemeClr val="tx2"/>
                </a:solidFill>
              </a:rPr>
              <a:t>Modeling: Built Random Forest and Logistic Regression models.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sz="2800">
              <a:solidFill>
                <a:schemeClr val="tx2"/>
              </a:solidFill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800">
                <a:solidFill>
                  <a:schemeClr val="tx2"/>
                </a:solidFill>
              </a:rPr>
              <a:t>Plotting and Analysis: Summarized results to achieve accuracy insights for business applications.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496F06-196D-08DE-B028-024058FCB6E3}"/>
              </a:ext>
            </a:extLst>
          </p:cNvPr>
          <p:cNvSpPr txBox="1"/>
          <p:nvPr/>
        </p:nvSpPr>
        <p:spPr>
          <a:xfrm>
            <a:off x="1212849" y="1311106"/>
            <a:ext cx="92837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>
                <a:solidFill>
                  <a:schemeClr val="tx2"/>
                </a:solidFill>
                <a:latin typeface="Open Sauce Heavy" panose="020B0604020202020204" charset="0"/>
                <a:ea typeface="Open Sauce Heavy"/>
                <a:cs typeface="Open Sauce Heavy"/>
                <a:sym typeface="Open Sauce Heavy"/>
              </a:rPr>
              <a:t>Methodology</a:t>
            </a:r>
            <a:endParaRPr lang="en-US" sz="6000"/>
          </a:p>
        </p:txBody>
      </p:sp>
    </p:spTree>
    <p:extLst>
      <p:ext uri="{BB962C8B-B14F-4D97-AF65-F5344CB8AC3E}">
        <p14:creationId xmlns:p14="http://schemas.microsoft.com/office/powerpoint/2010/main" val="671761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3EF2F2-3F95-14C9-B136-DE3EFDCAB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E763D9E5-14B1-F7EB-8902-208E2DA89390}"/>
              </a:ext>
            </a:extLst>
          </p:cNvPr>
          <p:cNvSpPr txBox="1"/>
          <p:nvPr/>
        </p:nvSpPr>
        <p:spPr>
          <a:xfrm>
            <a:off x="-116117" y="598597"/>
            <a:ext cx="8118934" cy="1082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5400" b="1">
                <a:solidFill>
                  <a:schemeClr val="tx2"/>
                </a:solidFill>
                <a:latin typeface="Open Sauce Heavy" panose="020B0604020202020204" charset="0"/>
                <a:ea typeface="Open Sauce Heavy"/>
                <a:cs typeface="Open Sauce Heavy"/>
                <a:sym typeface="Open Sauce Heavy"/>
              </a:rPr>
              <a:t>Analysis and Results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DAAA6E4-3943-1361-B723-04FEA6C3EB1E}"/>
              </a:ext>
            </a:extLst>
          </p:cNvPr>
          <p:cNvSpPr txBox="1"/>
          <p:nvPr/>
        </p:nvSpPr>
        <p:spPr>
          <a:xfrm>
            <a:off x="8660403" y="4574822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01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A3F0D8AD-277C-4420-701C-E70A50E82527}"/>
              </a:ext>
            </a:extLst>
          </p:cNvPr>
          <p:cNvSpPr txBox="1"/>
          <p:nvPr/>
        </p:nvSpPr>
        <p:spPr>
          <a:xfrm>
            <a:off x="8660403" y="8872981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05 </a:t>
            </a:r>
          </a:p>
        </p:txBody>
      </p:sp>
      <p:sp>
        <p:nvSpPr>
          <p:cNvPr id="21" name="AutoShape 21">
            <a:extLst>
              <a:ext uri="{FF2B5EF4-FFF2-40B4-BE49-F238E27FC236}">
                <a16:creationId xmlns:a16="http://schemas.microsoft.com/office/drawing/2014/main" id="{577B2465-CA68-19FB-32A7-56228F1848C0}"/>
              </a:ext>
            </a:extLst>
          </p:cNvPr>
          <p:cNvSpPr/>
          <p:nvPr/>
        </p:nvSpPr>
        <p:spPr>
          <a:xfrm rot="-5400000">
            <a:off x="12445787" y="178013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2" name="AutoShape 22">
            <a:extLst>
              <a:ext uri="{FF2B5EF4-FFF2-40B4-BE49-F238E27FC236}">
                <a16:creationId xmlns:a16="http://schemas.microsoft.com/office/drawing/2014/main" id="{EE0761BF-E775-B85A-D313-D79CF529A839}"/>
              </a:ext>
            </a:extLst>
          </p:cNvPr>
          <p:cNvSpPr/>
          <p:nvPr/>
        </p:nvSpPr>
        <p:spPr>
          <a:xfrm rot="-5400000">
            <a:off x="12445787" y="283909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3" name="AutoShape 23">
            <a:extLst>
              <a:ext uri="{FF2B5EF4-FFF2-40B4-BE49-F238E27FC236}">
                <a16:creationId xmlns:a16="http://schemas.microsoft.com/office/drawing/2014/main" id="{C297D193-EA9A-C42F-D984-688B065771D0}"/>
              </a:ext>
            </a:extLst>
          </p:cNvPr>
          <p:cNvSpPr/>
          <p:nvPr/>
        </p:nvSpPr>
        <p:spPr>
          <a:xfrm rot="-5400000">
            <a:off x="12445787" y="3898060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5" name="AutoShape 25">
            <a:extLst>
              <a:ext uri="{FF2B5EF4-FFF2-40B4-BE49-F238E27FC236}">
                <a16:creationId xmlns:a16="http://schemas.microsoft.com/office/drawing/2014/main" id="{3B7DB1AC-5AF9-0E51-7D5B-73819F127F2C}"/>
              </a:ext>
            </a:extLst>
          </p:cNvPr>
          <p:cNvSpPr/>
          <p:nvPr/>
        </p:nvSpPr>
        <p:spPr>
          <a:xfrm rot="-5400000">
            <a:off x="12445787" y="6001332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E2E538-8E24-C875-DE30-A9900B5C44DA}"/>
              </a:ext>
            </a:extLst>
          </p:cNvPr>
          <p:cNvSpPr txBox="1"/>
          <p:nvPr/>
        </p:nvSpPr>
        <p:spPr>
          <a:xfrm>
            <a:off x="497117" y="2855867"/>
            <a:ext cx="7505700" cy="440120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 u="sng">
                <a:solidFill>
                  <a:schemeClr val="tx2">
                    <a:lumMod val="75000"/>
                  </a:schemeClr>
                </a:solidFill>
              </a:rPr>
              <a:t>Accuracy: 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</a:rPr>
              <a:t>Both models performed similarly in terms of overall accuracy, with Random Forest slightly outperforming Logistic Regression (90.86% vs 90.72%). </a:t>
            </a:r>
          </a:p>
          <a:p>
            <a:endParaRPr lang="en-US" sz="280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800" u="sng">
                <a:solidFill>
                  <a:schemeClr val="tx2">
                    <a:lumMod val="75000"/>
                  </a:schemeClr>
                </a:solidFill>
              </a:rPr>
              <a:t>Sensitivity: 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</a:rPr>
              <a:t>Random Forest achieved perfect sensitivity (1.00), meaning it correctly identified all positive cases (patients who were readmitted). Logistic Regression was also highly sensitive (0.9982). </a:t>
            </a:r>
            <a:endParaRPr lang="en-US" sz="2800">
              <a:solidFill>
                <a:schemeClr val="tx2">
                  <a:lumMod val="75000"/>
                </a:schemeClr>
              </a:solidFill>
              <a:ea typeface="Calibri"/>
              <a:cs typeface="Calibri"/>
            </a:endParaRPr>
          </a:p>
        </p:txBody>
      </p:sp>
      <p:pic>
        <p:nvPicPr>
          <p:cNvPr id="2" name="Picture 1" descr="A green and red graph&#10;&#10;Description automatically generated">
            <a:extLst>
              <a:ext uri="{FF2B5EF4-FFF2-40B4-BE49-F238E27FC236}">
                <a16:creationId xmlns:a16="http://schemas.microsoft.com/office/drawing/2014/main" id="{D804B598-CBCB-6126-4421-0932057A4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4415" y="5484495"/>
            <a:ext cx="8172450" cy="4042410"/>
          </a:xfrm>
          <a:prstGeom prst="rect">
            <a:avLst/>
          </a:prstGeom>
        </p:spPr>
      </p:pic>
      <p:pic>
        <p:nvPicPr>
          <p:cNvPr id="4" name="Picture 3" descr="A green and red diagram&#10;&#10;Description automatically generated">
            <a:extLst>
              <a:ext uri="{FF2B5EF4-FFF2-40B4-BE49-F238E27FC236}">
                <a16:creationId xmlns:a16="http://schemas.microsoft.com/office/drawing/2014/main" id="{75C00EA2-903F-0412-A82F-73ECA7831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9655" y="744855"/>
            <a:ext cx="8157210" cy="422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61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D5B2F9-DD55-FAAA-57D3-D2ABA57DD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938CFCC-15B2-0F37-D5CC-BB8D70F6D85F}"/>
              </a:ext>
            </a:extLst>
          </p:cNvPr>
          <p:cNvSpPr txBox="1"/>
          <p:nvPr/>
        </p:nvSpPr>
        <p:spPr>
          <a:xfrm>
            <a:off x="-116117" y="598597"/>
            <a:ext cx="8118934" cy="1082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5400" b="1">
                <a:solidFill>
                  <a:schemeClr val="tx2"/>
                </a:solidFill>
                <a:latin typeface="Open Sauce Heavy" panose="020B0604020202020204" charset="0"/>
                <a:ea typeface="Open Sauce Heavy"/>
                <a:cs typeface="Open Sauce Heavy"/>
                <a:sym typeface="Open Sauce Heavy"/>
              </a:rPr>
              <a:t>Analysis and Results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7ED0FFEE-69F2-A4FC-D0A3-01DF16A761A8}"/>
              </a:ext>
            </a:extLst>
          </p:cNvPr>
          <p:cNvSpPr txBox="1"/>
          <p:nvPr/>
        </p:nvSpPr>
        <p:spPr>
          <a:xfrm>
            <a:off x="8660403" y="4574822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01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6117ED2A-EDB3-796D-7D86-A09750ACC31E}"/>
              </a:ext>
            </a:extLst>
          </p:cNvPr>
          <p:cNvSpPr txBox="1"/>
          <p:nvPr/>
        </p:nvSpPr>
        <p:spPr>
          <a:xfrm>
            <a:off x="8660403" y="8872981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05 </a:t>
            </a:r>
          </a:p>
        </p:txBody>
      </p:sp>
      <p:sp>
        <p:nvSpPr>
          <p:cNvPr id="21" name="AutoShape 21">
            <a:extLst>
              <a:ext uri="{FF2B5EF4-FFF2-40B4-BE49-F238E27FC236}">
                <a16:creationId xmlns:a16="http://schemas.microsoft.com/office/drawing/2014/main" id="{07004CDE-8056-04DB-A8D6-69A1DC9FBDEE}"/>
              </a:ext>
            </a:extLst>
          </p:cNvPr>
          <p:cNvSpPr/>
          <p:nvPr/>
        </p:nvSpPr>
        <p:spPr>
          <a:xfrm rot="-5400000">
            <a:off x="12445787" y="178013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2" name="AutoShape 22">
            <a:extLst>
              <a:ext uri="{FF2B5EF4-FFF2-40B4-BE49-F238E27FC236}">
                <a16:creationId xmlns:a16="http://schemas.microsoft.com/office/drawing/2014/main" id="{10FD5C25-E517-7515-3D2E-0147DDCCDAF6}"/>
              </a:ext>
            </a:extLst>
          </p:cNvPr>
          <p:cNvSpPr/>
          <p:nvPr/>
        </p:nvSpPr>
        <p:spPr>
          <a:xfrm rot="-5400000">
            <a:off x="12445787" y="283909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3" name="AutoShape 23">
            <a:extLst>
              <a:ext uri="{FF2B5EF4-FFF2-40B4-BE49-F238E27FC236}">
                <a16:creationId xmlns:a16="http://schemas.microsoft.com/office/drawing/2014/main" id="{BAC948A6-0478-A4CF-A5AD-EEB9AF6CAAEA}"/>
              </a:ext>
            </a:extLst>
          </p:cNvPr>
          <p:cNvSpPr/>
          <p:nvPr/>
        </p:nvSpPr>
        <p:spPr>
          <a:xfrm rot="-5400000">
            <a:off x="12445787" y="3898060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5" name="AutoShape 25">
            <a:extLst>
              <a:ext uri="{FF2B5EF4-FFF2-40B4-BE49-F238E27FC236}">
                <a16:creationId xmlns:a16="http://schemas.microsoft.com/office/drawing/2014/main" id="{A246830D-AD4A-480D-97FD-E91E5A0DE2F8}"/>
              </a:ext>
            </a:extLst>
          </p:cNvPr>
          <p:cNvSpPr/>
          <p:nvPr/>
        </p:nvSpPr>
        <p:spPr>
          <a:xfrm rot="-5400000">
            <a:off x="12445787" y="6001332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CCF292-E53E-F334-28E2-F9FEBD539B29}"/>
              </a:ext>
            </a:extLst>
          </p:cNvPr>
          <p:cNvSpPr txBox="1"/>
          <p:nvPr/>
        </p:nvSpPr>
        <p:spPr>
          <a:xfrm>
            <a:off x="497117" y="3302282"/>
            <a:ext cx="75057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u="sng">
                <a:solidFill>
                  <a:schemeClr val="tx2">
                    <a:lumMod val="75000"/>
                  </a:schemeClr>
                </a:solidFill>
              </a:rPr>
              <a:t>AUC (Area Under the Curve): 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</a:rPr>
              <a:t>Logistic Regression had a slightly higher AUC (0.674) compared to Random Forest (0.659), indicating a marginally better overall discriminative ability. </a:t>
            </a:r>
          </a:p>
          <a:p>
            <a:endParaRPr lang="en-US" sz="280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sz="2800" u="sng">
                <a:solidFill>
                  <a:schemeClr val="tx2">
                    <a:lumMod val="75000"/>
                  </a:schemeClr>
                </a:solidFill>
              </a:rPr>
              <a:t>ROC Curves: 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</a:rPr>
              <a:t>The ROC curves for both models were plotted, visually confirming the similar performance with a slight edge for Logistic Regression.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C63D542-38CF-FDC8-DF53-A2B0DF355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9199" y="1422400"/>
            <a:ext cx="8806873" cy="8407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749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85AB79-A5D1-D12D-CB21-CAC9F7C83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68431D6A-EEB6-6DE1-379C-CBEF7BF7CCD6}"/>
              </a:ext>
            </a:extLst>
          </p:cNvPr>
          <p:cNvSpPr txBox="1"/>
          <p:nvPr/>
        </p:nvSpPr>
        <p:spPr>
          <a:xfrm>
            <a:off x="541468" y="382697"/>
            <a:ext cx="10113831" cy="1082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5400" b="1">
                <a:solidFill>
                  <a:schemeClr val="accent5">
                    <a:lumMod val="20000"/>
                    <a:lumOff val="80000"/>
                  </a:schemeClr>
                </a:solidFill>
                <a:latin typeface="Open Sauce Heavy" panose="020B0604020202020204" charset="0"/>
                <a:ea typeface="Open Sauce Heavy"/>
                <a:cs typeface="Open Sauce Heavy"/>
                <a:sym typeface="Open Sauce Heavy"/>
              </a:rPr>
              <a:t>Business Recommendations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72C2A64C-9DF1-304C-CC3D-7F75E7DB4DD7}"/>
              </a:ext>
            </a:extLst>
          </p:cNvPr>
          <p:cNvSpPr txBox="1"/>
          <p:nvPr/>
        </p:nvSpPr>
        <p:spPr>
          <a:xfrm>
            <a:off x="8660403" y="4574822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01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E7239DF5-175A-937F-AF34-BEDBDCD40B21}"/>
              </a:ext>
            </a:extLst>
          </p:cNvPr>
          <p:cNvSpPr txBox="1"/>
          <p:nvPr/>
        </p:nvSpPr>
        <p:spPr>
          <a:xfrm>
            <a:off x="8660403" y="8872981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05 </a:t>
            </a:r>
          </a:p>
        </p:txBody>
      </p:sp>
      <p:sp>
        <p:nvSpPr>
          <p:cNvPr id="21" name="AutoShape 21">
            <a:extLst>
              <a:ext uri="{FF2B5EF4-FFF2-40B4-BE49-F238E27FC236}">
                <a16:creationId xmlns:a16="http://schemas.microsoft.com/office/drawing/2014/main" id="{902629FE-D262-366E-A4BF-D79A0C18EE4C}"/>
              </a:ext>
            </a:extLst>
          </p:cNvPr>
          <p:cNvSpPr/>
          <p:nvPr/>
        </p:nvSpPr>
        <p:spPr>
          <a:xfrm rot="-5400000">
            <a:off x="12445787" y="178013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2" name="AutoShape 22">
            <a:extLst>
              <a:ext uri="{FF2B5EF4-FFF2-40B4-BE49-F238E27FC236}">
                <a16:creationId xmlns:a16="http://schemas.microsoft.com/office/drawing/2014/main" id="{42B08D14-6FAD-2213-A06B-4747AAB8E880}"/>
              </a:ext>
            </a:extLst>
          </p:cNvPr>
          <p:cNvSpPr/>
          <p:nvPr/>
        </p:nvSpPr>
        <p:spPr>
          <a:xfrm rot="-5400000">
            <a:off x="12445787" y="283909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3" name="AutoShape 23">
            <a:extLst>
              <a:ext uri="{FF2B5EF4-FFF2-40B4-BE49-F238E27FC236}">
                <a16:creationId xmlns:a16="http://schemas.microsoft.com/office/drawing/2014/main" id="{2752ABE9-6D72-2649-11B5-F9159BB69F17}"/>
              </a:ext>
            </a:extLst>
          </p:cNvPr>
          <p:cNvSpPr/>
          <p:nvPr/>
        </p:nvSpPr>
        <p:spPr>
          <a:xfrm rot="-5400000">
            <a:off x="12445787" y="3898060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4" name="AutoShape 24">
            <a:extLst>
              <a:ext uri="{FF2B5EF4-FFF2-40B4-BE49-F238E27FC236}">
                <a16:creationId xmlns:a16="http://schemas.microsoft.com/office/drawing/2014/main" id="{AF442FE2-E3E7-22E4-C298-A7F9BD1B010B}"/>
              </a:ext>
            </a:extLst>
          </p:cNvPr>
          <p:cNvSpPr/>
          <p:nvPr/>
        </p:nvSpPr>
        <p:spPr>
          <a:xfrm rot="-5400000">
            <a:off x="12445787" y="4957020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5" name="AutoShape 25">
            <a:extLst>
              <a:ext uri="{FF2B5EF4-FFF2-40B4-BE49-F238E27FC236}">
                <a16:creationId xmlns:a16="http://schemas.microsoft.com/office/drawing/2014/main" id="{969AE0FB-8CBB-8BF3-0EFE-DF7123C4846F}"/>
              </a:ext>
            </a:extLst>
          </p:cNvPr>
          <p:cNvSpPr/>
          <p:nvPr/>
        </p:nvSpPr>
        <p:spPr>
          <a:xfrm rot="-5400000">
            <a:off x="12445787" y="6001332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pic>
        <p:nvPicPr>
          <p:cNvPr id="31" name="Picture 30" descr="People with tablet">
            <a:extLst>
              <a:ext uri="{FF2B5EF4-FFF2-40B4-BE49-F238E27FC236}">
                <a16:creationId xmlns:a16="http://schemas.microsoft.com/office/drawing/2014/main" id="{06A86FE9-DEBC-F49A-57CC-AA8DCAFA95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0"/>
            <a:ext cx="7242634" cy="103282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192569-738E-3EF1-616B-678D304E43AF}"/>
              </a:ext>
            </a:extLst>
          </p:cNvPr>
          <p:cNvSpPr txBox="1"/>
          <p:nvPr/>
        </p:nvSpPr>
        <p:spPr>
          <a:xfrm>
            <a:off x="541468" y="1967333"/>
            <a:ext cx="91440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2400" u="sng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1.  Integration of Predictive Models into Healthcare Systems</a:t>
            </a: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Implement the Random Forest and Logistic Regression models in the hospital's electronic health record (EHR) system.</a:t>
            </a: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Use the models to flag high-risk diabetic patients for closer monitoring and personalized interventions.</a:t>
            </a:r>
          </a:p>
          <a:p>
            <a:pPr rtl="0" fontAlgn="ctr"/>
            <a:endParaRPr lang="en-US" sz="2400">
              <a:solidFill>
                <a:schemeClr val="accent1">
                  <a:lumMod val="20000"/>
                  <a:lumOff val="80000"/>
                </a:schemeClr>
              </a:solidFill>
              <a:effectLst/>
            </a:endParaRPr>
          </a:p>
          <a:p>
            <a:pPr marL="0" marR="0"/>
            <a:r>
              <a:rPr lang="en-US" sz="2400" b="1" u="sng">
                <a:solidFill>
                  <a:schemeClr val="accent1">
                    <a:lumMod val="20000"/>
                    <a:lumOff val="80000"/>
                  </a:schemeClr>
                </a:solidFill>
              </a:rPr>
              <a:t>2.  </a:t>
            </a:r>
            <a:r>
              <a:rPr lang="en-US" sz="2400" b="1" u="sng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Develop Targeted Care Plans</a:t>
            </a:r>
            <a:endParaRPr lang="en-US" sz="2400" u="sng">
              <a:solidFill>
                <a:schemeClr val="accent1">
                  <a:lumMod val="20000"/>
                  <a:lumOff val="80000"/>
                </a:schemeClr>
              </a:solidFill>
              <a:effectLst/>
            </a:endParaRP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Focus on key predictors like age, race, admission type, A1C levels, and medication changes to design individualized care strategies.</a:t>
            </a: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Provide additional education and support for high-risk patients during discharge to prevent readmissions.</a:t>
            </a:r>
          </a:p>
          <a:p>
            <a:pPr rtl="0" fontAlgn="ctr">
              <a:buFont typeface="Arial" panose="020B0604020202020204" pitchFamily="34" charset="0"/>
              <a:buChar char="•"/>
            </a:pPr>
            <a:endParaRPr lang="en-US" sz="240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rtl="0" fontAlgn="ctr"/>
            <a:endParaRPr lang="en-US" sz="2400">
              <a:solidFill>
                <a:schemeClr val="accent1">
                  <a:lumMod val="20000"/>
                  <a:lumOff val="80000"/>
                </a:schemeClr>
              </a:solidFill>
              <a:effectLst/>
            </a:endParaRPr>
          </a:p>
          <a:p>
            <a:pPr marL="0" marR="0"/>
            <a:r>
              <a:rPr lang="en-US" sz="2400" b="1" u="sng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3. Enhanced Discharge Planning</a:t>
            </a:r>
            <a:endParaRPr lang="en-US" sz="2400" u="sng">
              <a:solidFill>
                <a:schemeClr val="accent1">
                  <a:lumMod val="20000"/>
                  <a:lumOff val="80000"/>
                </a:schemeClr>
              </a:solidFill>
              <a:effectLst/>
            </a:endParaRP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Develop comprehensive discharge plans for diabetic patients, including clear instructions on medication, diet, and follow-up appointments.</a:t>
            </a: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Assign care coordinators to ensure high-risk patients adhere to their post-discharge care plan.</a:t>
            </a:r>
          </a:p>
          <a:p>
            <a:pPr marL="0" marR="0"/>
            <a:endParaRPr lang="en-US" sz="2400">
              <a:solidFill>
                <a:schemeClr val="accent1">
                  <a:lumMod val="20000"/>
                  <a:lumOff val="80000"/>
                </a:schemeClr>
              </a:solidFill>
              <a:effectLst/>
              <a:latin typeface="Open Sauce Heavy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961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A10D7F-94FC-B3F2-AD0A-3B5183FC1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A214FA12-EAC3-5FA2-D8C2-D2F7912A71A1}"/>
              </a:ext>
            </a:extLst>
          </p:cNvPr>
          <p:cNvSpPr txBox="1"/>
          <p:nvPr/>
        </p:nvSpPr>
        <p:spPr>
          <a:xfrm>
            <a:off x="541468" y="382697"/>
            <a:ext cx="10113831" cy="1082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5400" b="1">
                <a:solidFill>
                  <a:schemeClr val="accent5">
                    <a:lumMod val="20000"/>
                    <a:lumOff val="80000"/>
                  </a:schemeClr>
                </a:solidFill>
                <a:latin typeface="Open Sauce Heavy" panose="020B0604020202020204" charset="0"/>
                <a:ea typeface="Open Sauce Heavy"/>
                <a:cs typeface="Open Sauce Heavy"/>
                <a:sym typeface="Open Sauce Heavy"/>
              </a:rPr>
              <a:t>Business Recommendations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6BBDEF0B-6249-8C6A-C04F-9259533DCD47}"/>
              </a:ext>
            </a:extLst>
          </p:cNvPr>
          <p:cNvSpPr txBox="1"/>
          <p:nvPr/>
        </p:nvSpPr>
        <p:spPr>
          <a:xfrm>
            <a:off x="8660403" y="4574822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01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4DD6D4D7-3E47-97F5-A67F-48CCDB321D1B}"/>
              </a:ext>
            </a:extLst>
          </p:cNvPr>
          <p:cNvSpPr txBox="1"/>
          <p:nvPr/>
        </p:nvSpPr>
        <p:spPr>
          <a:xfrm>
            <a:off x="8660403" y="8872981"/>
            <a:ext cx="556163" cy="257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05 </a:t>
            </a:r>
          </a:p>
        </p:txBody>
      </p:sp>
      <p:sp>
        <p:nvSpPr>
          <p:cNvPr id="21" name="AutoShape 21">
            <a:extLst>
              <a:ext uri="{FF2B5EF4-FFF2-40B4-BE49-F238E27FC236}">
                <a16:creationId xmlns:a16="http://schemas.microsoft.com/office/drawing/2014/main" id="{2E78D9A6-31D8-5FB4-A458-D0440BA58BE9}"/>
              </a:ext>
            </a:extLst>
          </p:cNvPr>
          <p:cNvSpPr/>
          <p:nvPr/>
        </p:nvSpPr>
        <p:spPr>
          <a:xfrm rot="-5400000">
            <a:off x="12445787" y="178013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2" name="AutoShape 22">
            <a:extLst>
              <a:ext uri="{FF2B5EF4-FFF2-40B4-BE49-F238E27FC236}">
                <a16:creationId xmlns:a16="http://schemas.microsoft.com/office/drawing/2014/main" id="{D4C70B9A-F61F-C0EE-FA24-663B344AACCC}"/>
              </a:ext>
            </a:extLst>
          </p:cNvPr>
          <p:cNvSpPr/>
          <p:nvPr/>
        </p:nvSpPr>
        <p:spPr>
          <a:xfrm rot="-5400000">
            <a:off x="12445787" y="2839099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3" name="AutoShape 23">
            <a:extLst>
              <a:ext uri="{FF2B5EF4-FFF2-40B4-BE49-F238E27FC236}">
                <a16:creationId xmlns:a16="http://schemas.microsoft.com/office/drawing/2014/main" id="{D6D43D0C-D6B4-2D94-9B79-372E2169432B}"/>
              </a:ext>
            </a:extLst>
          </p:cNvPr>
          <p:cNvSpPr/>
          <p:nvPr/>
        </p:nvSpPr>
        <p:spPr>
          <a:xfrm rot="-5400000">
            <a:off x="12445787" y="3898060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4" name="AutoShape 24">
            <a:extLst>
              <a:ext uri="{FF2B5EF4-FFF2-40B4-BE49-F238E27FC236}">
                <a16:creationId xmlns:a16="http://schemas.microsoft.com/office/drawing/2014/main" id="{ECC8BCE5-7997-F56D-D313-09E2AE3C5511}"/>
              </a:ext>
            </a:extLst>
          </p:cNvPr>
          <p:cNvSpPr/>
          <p:nvPr/>
        </p:nvSpPr>
        <p:spPr>
          <a:xfrm rot="-5400000">
            <a:off x="12445787" y="4957020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sp>
        <p:nvSpPr>
          <p:cNvPr id="25" name="AutoShape 25">
            <a:extLst>
              <a:ext uri="{FF2B5EF4-FFF2-40B4-BE49-F238E27FC236}">
                <a16:creationId xmlns:a16="http://schemas.microsoft.com/office/drawing/2014/main" id="{08444A3C-1CE6-A0A5-A2B5-DA83E4A96CDB}"/>
              </a:ext>
            </a:extLst>
          </p:cNvPr>
          <p:cNvSpPr/>
          <p:nvPr/>
        </p:nvSpPr>
        <p:spPr>
          <a:xfrm rot="-5400000">
            <a:off x="12445787" y="6001332"/>
            <a:ext cx="9525" cy="7024129"/>
          </a:xfrm>
          <a:prstGeom prst="rect">
            <a:avLst/>
          </a:prstGeom>
          <a:solidFill>
            <a:srgbClr val="423F39"/>
          </a:solidFill>
        </p:spPr>
        <p:txBody>
          <a:bodyPr/>
          <a:lstStyle/>
          <a:p>
            <a:endParaRPr lang="en-US"/>
          </a:p>
        </p:txBody>
      </p:sp>
      <p:pic>
        <p:nvPicPr>
          <p:cNvPr id="31" name="Picture 30" descr="People with tablet">
            <a:extLst>
              <a:ext uri="{FF2B5EF4-FFF2-40B4-BE49-F238E27FC236}">
                <a16:creationId xmlns:a16="http://schemas.microsoft.com/office/drawing/2014/main" id="{3B4564D6-6575-EAB5-2AFB-2464AA8EE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0"/>
            <a:ext cx="7242634" cy="103282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DF657C-DA28-C809-3A2F-137AE3DD5E4A}"/>
              </a:ext>
            </a:extLst>
          </p:cNvPr>
          <p:cNvSpPr txBox="1"/>
          <p:nvPr/>
        </p:nvSpPr>
        <p:spPr>
          <a:xfrm>
            <a:off x="659243" y="2690224"/>
            <a:ext cx="9144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sz="2400" b="1" u="sng">
                <a:solidFill>
                  <a:schemeClr val="accent1">
                    <a:lumMod val="20000"/>
                    <a:lumOff val="80000"/>
                  </a:schemeClr>
                </a:solidFill>
              </a:rPr>
              <a:t>4.  </a:t>
            </a:r>
            <a:r>
              <a:rPr lang="en-US" sz="2400" b="1" u="sng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Regular Follow-up Programs</a:t>
            </a:r>
            <a:endParaRPr lang="en-US" sz="2400" u="sng">
              <a:solidFill>
                <a:schemeClr val="accent1">
                  <a:lumMod val="20000"/>
                  <a:lumOff val="80000"/>
                </a:schemeClr>
              </a:solidFill>
              <a:effectLst/>
            </a:endParaRP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Schedule follow-up visits or telehealth consultations within the first 30 days post-discharge.</a:t>
            </a: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Use reminders or automated systems to check in with patients to address complications early.</a:t>
            </a:r>
          </a:p>
          <a:p>
            <a:pPr rtl="0" fontAlgn="ctr"/>
            <a:endParaRPr lang="en-US" sz="2400">
              <a:solidFill>
                <a:schemeClr val="accent1">
                  <a:lumMod val="20000"/>
                  <a:lumOff val="80000"/>
                </a:schemeClr>
              </a:solidFill>
              <a:effectLst/>
            </a:endParaRPr>
          </a:p>
          <a:p>
            <a:pPr marL="0" marR="0"/>
            <a:r>
              <a:rPr lang="en-US" sz="2400" b="1" u="sng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5.  Resource Optimization</a:t>
            </a:r>
            <a:endParaRPr lang="en-US" sz="2400" u="sng">
              <a:solidFill>
                <a:schemeClr val="accent1">
                  <a:lumMod val="20000"/>
                  <a:lumOff val="80000"/>
                </a:schemeClr>
              </a:solidFill>
              <a:effectLst/>
            </a:endParaRP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Allocate resources such as specialized staff and equipment more effectively to address the needs of high-risk patients.</a:t>
            </a: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  <a:effectLst/>
              </a:rPr>
              <a:t>Focus hospital resources on areas with the highest likelihood of reducing readmission rates, such as diabetes education and better glycemic control.</a:t>
            </a:r>
          </a:p>
          <a:p>
            <a:pPr marL="342900" indent="-342900" fontAlgn="ctr">
              <a:buFont typeface="Arial" panose="020B0604020202020204" pitchFamily="34" charset="0"/>
              <a:buChar char="•"/>
            </a:pPr>
            <a:endParaRPr lang="en-US" sz="240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R="0" fontAlgn="ctr"/>
            <a:r>
              <a:rPr lang="en-US" sz="2400" u="sng">
                <a:solidFill>
                  <a:schemeClr val="accent1">
                    <a:lumMod val="20000"/>
                    <a:lumOff val="80000"/>
                  </a:schemeClr>
                </a:solidFill>
              </a:rPr>
              <a:t>6. Data-Driven Policy Updates</a:t>
            </a:r>
          </a:p>
          <a:p>
            <a:pPr marL="342900" indent="-34290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</a:rPr>
              <a:t>Regularly update hospital policies using insights from predictive analytics to improve outcomes.</a:t>
            </a:r>
          </a:p>
          <a:p>
            <a:pPr marL="342900" indent="-342900" fontAlgn="ctr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1">
                    <a:lumMod val="20000"/>
                    <a:lumOff val="80000"/>
                  </a:schemeClr>
                </a:solidFill>
              </a:rPr>
              <a:t>Continuously refine predictive models with new data to maintain accuracy and relevance</a:t>
            </a:r>
          </a:p>
        </p:txBody>
      </p:sp>
    </p:spTree>
    <p:extLst>
      <p:ext uri="{BB962C8B-B14F-4D97-AF65-F5344CB8AC3E}">
        <p14:creationId xmlns:p14="http://schemas.microsoft.com/office/powerpoint/2010/main" val="1437232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10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Grey and Beige Dark Theme Professional Investor Business Presentation</dc:title>
  <cp:revision>2</cp:revision>
  <dcterms:created xsi:type="dcterms:W3CDTF">2006-08-16T00:00:00Z</dcterms:created>
  <dcterms:modified xsi:type="dcterms:W3CDTF">2024-12-03T18:37:23Z</dcterms:modified>
  <dc:identifier>DAGYH1xUYxc</dc:identifier>
</cp:coreProperties>
</file>